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6" r:id="rId13"/>
    <p:sldId id="264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6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260FC4-40AF-5541-8013-59382FE494AC}" type="doc">
      <dgm:prSet loTypeId="urn:microsoft.com/office/officeart/2005/8/layout/vProcess5" loCatId="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3FEA7D9-94DF-8640-BEF5-60EC94306785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Matter is made of elements.</a:t>
          </a:r>
          <a:endParaRPr lang="en-US" dirty="0">
            <a:solidFill>
              <a:schemeClr val="tx1"/>
            </a:solidFill>
          </a:endParaRPr>
        </a:p>
      </dgm:t>
    </dgm:pt>
    <dgm:pt modelId="{0C726784-B11D-0944-B4CA-EC9DF5E3747A}" type="parTrans" cxnId="{7AEE4FAF-0AAE-3849-94F5-201A5EA22E1E}">
      <dgm:prSet/>
      <dgm:spPr/>
      <dgm:t>
        <a:bodyPr/>
        <a:lstStyle/>
        <a:p>
          <a:endParaRPr lang="en-US"/>
        </a:p>
      </dgm:t>
    </dgm:pt>
    <dgm:pt modelId="{37492560-A67E-CA42-A815-3E0D00B91841}" type="sibTrans" cxnId="{7AEE4FAF-0AAE-3849-94F5-201A5EA22E1E}">
      <dgm:prSet/>
      <dgm:spPr/>
      <dgm:t>
        <a:bodyPr/>
        <a:lstStyle/>
        <a:p>
          <a:endParaRPr lang="en-US"/>
        </a:p>
      </dgm:t>
    </dgm:pt>
    <dgm:pt modelId="{045596A6-C142-6444-8551-8123146766AA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Element is made of atoms</a:t>
          </a:r>
          <a:r>
            <a:rPr lang="en-US" dirty="0" smtClean="0">
              <a:solidFill>
                <a:srgbClr val="103154"/>
              </a:solidFill>
            </a:rPr>
            <a:t>.</a:t>
          </a:r>
          <a:endParaRPr lang="en-US" dirty="0">
            <a:solidFill>
              <a:srgbClr val="103154"/>
            </a:solidFill>
          </a:endParaRPr>
        </a:p>
      </dgm:t>
    </dgm:pt>
    <dgm:pt modelId="{CB8D9399-2335-264F-AC39-B203DACC896B}" type="parTrans" cxnId="{50B59173-16A2-0344-8593-18186B51EB37}">
      <dgm:prSet/>
      <dgm:spPr/>
      <dgm:t>
        <a:bodyPr/>
        <a:lstStyle/>
        <a:p>
          <a:endParaRPr lang="en-US"/>
        </a:p>
      </dgm:t>
    </dgm:pt>
    <dgm:pt modelId="{42C08335-E1D9-7A42-AE81-A36DFCFE6B31}" type="sibTrans" cxnId="{50B59173-16A2-0344-8593-18186B51EB37}">
      <dgm:prSet/>
      <dgm:spPr/>
      <dgm:t>
        <a:bodyPr/>
        <a:lstStyle/>
        <a:p>
          <a:endParaRPr lang="en-US"/>
        </a:p>
      </dgm:t>
    </dgm:pt>
    <dgm:pt modelId="{F03B4BE3-496E-4D43-948A-059EB0B2DCC8}">
      <dgm:prSet phldrT="[Text]"/>
      <dgm:spPr/>
      <dgm:t>
        <a:bodyPr/>
        <a:lstStyle/>
        <a:p>
          <a:r>
            <a:rPr lang="en-US" dirty="0" smtClean="0">
              <a:solidFill>
                <a:srgbClr val="103154"/>
              </a:solidFill>
            </a:rPr>
            <a:t>Atom smallest portion of an element.</a:t>
          </a:r>
          <a:endParaRPr lang="en-US" dirty="0">
            <a:solidFill>
              <a:srgbClr val="103154"/>
            </a:solidFill>
          </a:endParaRPr>
        </a:p>
      </dgm:t>
    </dgm:pt>
    <dgm:pt modelId="{24A5A1A1-F8A7-E444-B8F6-57B8C664AF6E}" type="parTrans" cxnId="{6727266A-AA60-6240-9491-E224862A1570}">
      <dgm:prSet/>
      <dgm:spPr/>
      <dgm:t>
        <a:bodyPr/>
        <a:lstStyle/>
        <a:p>
          <a:endParaRPr lang="en-US"/>
        </a:p>
      </dgm:t>
    </dgm:pt>
    <dgm:pt modelId="{D0AA644B-B4B0-AA47-B1ED-5F3D49BCD3BA}" type="sibTrans" cxnId="{6727266A-AA60-6240-9491-E224862A1570}">
      <dgm:prSet/>
      <dgm:spPr/>
      <dgm:t>
        <a:bodyPr/>
        <a:lstStyle/>
        <a:p>
          <a:endParaRPr lang="en-US"/>
        </a:p>
      </dgm:t>
    </dgm:pt>
    <dgm:pt modelId="{959AF5C5-6AC0-7940-B654-BF4F0E552883}" type="pres">
      <dgm:prSet presAssocID="{D0260FC4-40AF-5541-8013-59382FE494A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A8FBD92-1C7B-B342-949A-4F8E2C760377}" type="pres">
      <dgm:prSet presAssocID="{D0260FC4-40AF-5541-8013-59382FE494AC}" presName="dummyMaxCanvas" presStyleCnt="0">
        <dgm:presLayoutVars/>
      </dgm:prSet>
      <dgm:spPr/>
    </dgm:pt>
    <dgm:pt modelId="{767B18A8-C924-6841-A964-A0A204465275}" type="pres">
      <dgm:prSet presAssocID="{D0260FC4-40AF-5541-8013-59382FE494AC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4471F8-FC64-6946-94DE-46730233FC94}" type="pres">
      <dgm:prSet presAssocID="{D0260FC4-40AF-5541-8013-59382FE494AC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4C6299-29F7-4249-A6DA-21F7B54B4A97}" type="pres">
      <dgm:prSet presAssocID="{D0260FC4-40AF-5541-8013-59382FE494AC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AEAF32-8759-9747-942A-F232E8D5C306}" type="pres">
      <dgm:prSet presAssocID="{D0260FC4-40AF-5541-8013-59382FE494AC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0E9090-CD2A-C248-9A0A-BBBFA3B037FE}" type="pres">
      <dgm:prSet presAssocID="{D0260FC4-40AF-5541-8013-59382FE494AC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AA4495-0EF0-264A-8AEF-9F82816D6558}" type="pres">
      <dgm:prSet presAssocID="{D0260FC4-40AF-5541-8013-59382FE494AC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4D5A19-41B4-CF45-B592-13576AF4E80B}" type="pres">
      <dgm:prSet presAssocID="{D0260FC4-40AF-5541-8013-59382FE494AC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13C683-D5A3-5044-B3E2-4DEC4DF68FCB}" type="pres">
      <dgm:prSet presAssocID="{D0260FC4-40AF-5541-8013-59382FE494AC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E01263-97F9-B449-B985-C937ED9B5D70}" type="presOf" srcId="{045596A6-C142-6444-8551-8123146766AA}" destId="{CC4471F8-FC64-6946-94DE-46730233FC94}" srcOrd="0" destOrd="0" presId="urn:microsoft.com/office/officeart/2005/8/layout/vProcess5"/>
    <dgm:cxn modelId="{6727266A-AA60-6240-9491-E224862A1570}" srcId="{D0260FC4-40AF-5541-8013-59382FE494AC}" destId="{F03B4BE3-496E-4D43-948A-059EB0B2DCC8}" srcOrd="2" destOrd="0" parTransId="{24A5A1A1-F8A7-E444-B8F6-57B8C664AF6E}" sibTransId="{D0AA644B-B4B0-AA47-B1ED-5F3D49BCD3BA}"/>
    <dgm:cxn modelId="{15178BC2-5A2A-4F46-8C3F-D4E76B0E641A}" type="presOf" srcId="{F03B4BE3-496E-4D43-948A-059EB0B2DCC8}" destId="{B74C6299-29F7-4249-A6DA-21F7B54B4A97}" srcOrd="0" destOrd="0" presId="urn:microsoft.com/office/officeart/2005/8/layout/vProcess5"/>
    <dgm:cxn modelId="{836AE921-98DA-F748-8279-3E7F9BBDBDE4}" type="presOf" srcId="{D0260FC4-40AF-5541-8013-59382FE494AC}" destId="{959AF5C5-6AC0-7940-B654-BF4F0E552883}" srcOrd="0" destOrd="0" presId="urn:microsoft.com/office/officeart/2005/8/layout/vProcess5"/>
    <dgm:cxn modelId="{668D4542-11D8-BA42-A96F-E23F4F31C8E2}" type="presOf" srcId="{63FEA7D9-94DF-8640-BEF5-60EC94306785}" destId="{7CAA4495-0EF0-264A-8AEF-9F82816D6558}" srcOrd="1" destOrd="0" presId="urn:microsoft.com/office/officeart/2005/8/layout/vProcess5"/>
    <dgm:cxn modelId="{79E3D57B-18E3-9049-83E0-BA322F96F043}" type="presOf" srcId="{045596A6-C142-6444-8551-8123146766AA}" destId="{324D5A19-41B4-CF45-B592-13576AF4E80B}" srcOrd="1" destOrd="0" presId="urn:microsoft.com/office/officeart/2005/8/layout/vProcess5"/>
    <dgm:cxn modelId="{3187E67A-53E2-FF4E-838B-1B898D4174FF}" type="presOf" srcId="{63FEA7D9-94DF-8640-BEF5-60EC94306785}" destId="{767B18A8-C924-6841-A964-A0A204465275}" srcOrd="0" destOrd="0" presId="urn:microsoft.com/office/officeart/2005/8/layout/vProcess5"/>
    <dgm:cxn modelId="{97B4858C-DA47-2443-AE3A-F87F361421B5}" type="presOf" srcId="{37492560-A67E-CA42-A815-3E0D00B91841}" destId="{ABAEAF32-8759-9747-942A-F232E8D5C306}" srcOrd="0" destOrd="0" presId="urn:microsoft.com/office/officeart/2005/8/layout/vProcess5"/>
    <dgm:cxn modelId="{D207EE0D-FF73-2047-96BB-E5EA2381DC5E}" type="presOf" srcId="{F03B4BE3-496E-4D43-948A-059EB0B2DCC8}" destId="{1D13C683-D5A3-5044-B3E2-4DEC4DF68FCB}" srcOrd="1" destOrd="0" presId="urn:microsoft.com/office/officeart/2005/8/layout/vProcess5"/>
    <dgm:cxn modelId="{7AEE4FAF-0AAE-3849-94F5-201A5EA22E1E}" srcId="{D0260FC4-40AF-5541-8013-59382FE494AC}" destId="{63FEA7D9-94DF-8640-BEF5-60EC94306785}" srcOrd="0" destOrd="0" parTransId="{0C726784-B11D-0944-B4CA-EC9DF5E3747A}" sibTransId="{37492560-A67E-CA42-A815-3E0D00B91841}"/>
    <dgm:cxn modelId="{50B59173-16A2-0344-8593-18186B51EB37}" srcId="{D0260FC4-40AF-5541-8013-59382FE494AC}" destId="{045596A6-C142-6444-8551-8123146766AA}" srcOrd="1" destOrd="0" parTransId="{CB8D9399-2335-264F-AC39-B203DACC896B}" sibTransId="{42C08335-E1D9-7A42-AE81-A36DFCFE6B31}"/>
    <dgm:cxn modelId="{1E4F4512-31AA-A54A-9A5F-AF1D5EC152D6}" type="presOf" srcId="{42C08335-E1D9-7A42-AE81-A36DFCFE6B31}" destId="{9C0E9090-CD2A-C248-9A0A-BBBFA3B037FE}" srcOrd="0" destOrd="0" presId="urn:microsoft.com/office/officeart/2005/8/layout/vProcess5"/>
    <dgm:cxn modelId="{03E6A014-4E02-E94F-B7F1-47E660A51DB3}" type="presParOf" srcId="{959AF5C5-6AC0-7940-B654-BF4F0E552883}" destId="{2A8FBD92-1C7B-B342-949A-4F8E2C760377}" srcOrd="0" destOrd="0" presId="urn:microsoft.com/office/officeart/2005/8/layout/vProcess5"/>
    <dgm:cxn modelId="{A99810D1-394E-1D4C-BC59-E37EC053E132}" type="presParOf" srcId="{959AF5C5-6AC0-7940-B654-BF4F0E552883}" destId="{767B18A8-C924-6841-A964-A0A204465275}" srcOrd="1" destOrd="0" presId="urn:microsoft.com/office/officeart/2005/8/layout/vProcess5"/>
    <dgm:cxn modelId="{E93FB876-0388-9E49-8210-1719D20D70A2}" type="presParOf" srcId="{959AF5C5-6AC0-7940-B654-BF4F0E552883}" destId="{CC4471F8-FC64-6946-94DE-46730233FC94}" srcOrd="2" destOrd="0" presId="urn:microsoft.com/office/officeart/2005/8/layout/vProcess5"/>
    <dgm:cxn modelId="{356AA028-9029-D045-824C-FE87F60DE392}" type="presParOf" srcId="{959AF5C5-6AC0-7940-B654-BF4F0E552883}" destId="{B74C6299-29F7-4249-A6DA-21F7B54B4A97}" srcOrd="3" destOrd="0" presId="urn:microsoft.com/office/officeart/2005/8/layout/vProcess5"/>
    <dgm:cxn modelId="{C2AB8628-79A1-764B-A4B4-2D64DC6DF11C}" type="presParOf" srcId="{959AF5C5-6AC0-7940-B654-BF4F0E552883}" destId="{ABAEAF32-8759-9747-942A-F232E8D5C306}" srcOrd="4" destOrd="0" presId="urn:microsoft.com/office/officeart/2005/8/layout/vProcess5"/>
    <dgm:cxn modelId="{CEE75645-2F8F-254B-B8CC-9D86E65A2344}" type="presParOf" srcId="{959AF5C5-6AC0-7940-B654-BF4F0E552883}" destId="{9C0E9090-CD2A-C248-9A0A-BBBFA3B037FE}" srcOrd="5" destOrd="0" presId="urn:microsoft.com/office/officeart/2005/8/layout/vProcess5"/>
    <dgm:cxn modelId="{7DCFC951-5F9C-2C48-A5FE-D1EAAC8AFDDA}" type="presParOf" srcId="{959AF5C5-6AC0-7940-B654-BF4F0E552883}" destId="{7CAA4495-0EF0-264A-8AEF-9F82816D6558}" srcOrd="6" destOrd="0" presId="urn:microsoft.com/office/officeart/2005/8/layout/vProcess5"/>
    <dgm:cxn modelId="{14788961-DC88-E94D-B609-DB7536BB32E0}" type="presParOf" srcId="{959AF5C5-6AC0-7940-B654-BF4F0E552883}" destId="{324D5A19-41B4-CF45-B592-13576AF4E80B}" srcOrd="7" destOrd="0" presId="urn:microsoft.com/office/officeart/2005/8/layout/vProcess5"/>
    <dgm:cxn modelId="{39E300B0-6316-9749-A528-097AB4043406}" type="presParOf" srcId="{959AF5C5-6AC0-7940-B654-BF4F0E552883}" destId="{1D13C683-D5A3-5044-B3E2-4DEC4DF68FCB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7B18A8-C924-6841-A964-A0A204465275}">
      <dsp:nvSpPr>
        <dsp:cNvPr id="0" name=""/>
        <dsp:cNvSpPr/>
      </dsp:nvSpPr>
      <dsp:spPr>
        <a:xfrm>
          <a:off x="0" y="0"/>
          <a:ext cx="6995160" cy="13577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tx1"/>
              </a:solidFill>
            </a:rPr>
            <a:t>Matter is made of elements.</a:t>
          </a:r>
          <a:endParaRPr lang="en-US" sz="3600" kern="1200" dirty="0">
            <a:solidFill>
              <a:schemeClr val="tx1"/>
            </a:solidFill>
          </a:endParaRPr>
        </a:p>
      </dsp:txBody>
      <dsp:txXfrm>
        <a:off x="39768" y="39768"/>
        <a:ext cx="5530000" cy="1278252"/>
      </dsp:txXfrm>
    </dsp:sp>
    <dsp:sp modelId="{CC4471F8-FC64-6946-94DE-46730233FC94}">
      <dsp:nvSpPr>
        <dsp:cNvPr id="0" name=""/>
        <dsp:cNvSpPr/>
      </dsp:nvSpPr>
      <dsp:spPr>
        <a:xfrm>
          <a:off x="617219" y="1584087"/>
          <a:ext cx="6995160" cy="13577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303010"/>
                <a:satOff val="2471"/>
                <a:lumOff val="1196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303010"/>
                <a:satOff val="2471"/>
                <a:lumOff val="1196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tx1"/>
              </a:solidFill>
            </a:rPr>
            <a:t>Element is made of atoms</a:t>
          </a:r>
          <a:r>
            <a:rPr lang="en-US" sz="3600" kern="1200" dirty="0" smtClean="0">
              <a:solidFill>
                <a:srgbClr val="103154"/>
              </a:solidFill>
            </a:rPr>
            <a:t>.</a:t>
          </a:r>
          <a:endParaRPr lang="en-US" sz="3600" kern="1200" dirty="0">
            <a:solidFill>
              <a:srgbClr val="103154"/>
            </a:solidFill>
          </a:endParaRPr>
        </a:p>
      </dsp:txBody>
      <dsp:txXfrm>
        <a:off x="656987" y="1623855"/>
        <a:ext cx="5415841" cy="1278252"/>
      </dsp:txXfrm>
    </dsp:sp>
    <dsp:sp modelId="{B74C6299-29F7-4249-A6DA-21F7B54B4A97}">
      <dsp:nvSpPr>
        <dsp:cNvPr id="0" name=""/>
        <dsp:cNvSpPr/>
      </dsp:nvSpPr>
      <dsp:spPr>
        <a:xfrm>
          <a:off x="1234439" y="3168174"/>
          <a:ext cx="6995160" cy="13577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606019"/>
                <a:satOff val="4942"/>
                <a:lumOff val="2392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606019"/>
                <a:satOff val="4942"/>
                <a:lumOff val="2392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rgbClr val="103154"/>
              </a:solidFill>
            </a:rPr>
            <a:t>Atom smallest portion of an element.</a:t>
          </a:r>
          <a:endParaRPr lang="en-US" sz="3600" kern="1200" dirty="0">
            <a:solidFill>
              <a:srgbClr val="103154"/>
            </a:solidFill>
          </a:endParaRPr>
        </a:p>
      </dsp:txBody>
      <dsp:txXfrm>
        <a:off x="1274207" y="3207942"/>
        <a:ext cx="5415841" cy="1278252"/>
      </dsp:txXfrm>
    </dsp:sp>
    <dsp:sp modelId="{ABAEAF32-8759-9747-942A-F232E8D5C306}">
      <dsp:nvSpPr>
        <dsp:cNvPr id="0" name=""/>
        <dsp:cNvSpPr/>
      </dsp:nvSpPr>
      <dsp:spPr>
        <a:xfrm>
          <a:off x="6112597" y="1029656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311173" y="1029656"/>
        <a:ext cx="485410" cy="664128"/>
      </dsp:txXfrm>
    </dsp:sp>
    <dsp:sp modelId="{9C0E9090-CD2A-C248-9A0A-BBBFA3B037FE}">
      <dsp:nvSpPr>
        <dsp:cNvPr id="0" name=""/>
        <dsp:cNvSpPr/>
      </dsp:nvSpPr>
      <dsp:spPr>
        <a:xfrm>
          <a:off x="6729817" y="2604691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148384"/>
            <a:satOff val="11319"/>
            <a:lumOff val="3334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1148384"/>
              <a:satOff val="11319"/>
              <a:lumOff val="3334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928393" y="2604691"/>
        <a:ext cx="485410" cy="6641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5DE53-D5D9-2B4A-B095-D5C6967E1297}" type="datetimeFigureOut">
              <a:rPr lang="en-US" smtClean="0"/>
              <a:t>10/18/12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B0C3D-41A3-BA4F-888F-FA7C4571DB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737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B0C3D-41A3-BA4F-888F-FA7C4571DB4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630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10/18/12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1.doc"/><Relationship Id="rId4" Type="http://schemas.openxmlformats.org/officeDocument/2006/relationships/image" Target="../media/image1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8p7OIdyt54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81dWTeregEA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152190" y="1871051"/>
            <a:ext cx="7772400" cy="1470025"/>
          </a:xfrm>
        </p:spPr>
        <p:txBody>
          <a:bodyPr/>
          <a:lstStyle/>
          <a:p>
            <a:r>
              <a:rPr lang="en-US" dirty="0" smtClean="0"/>
              <a:t>Chapter 4:</a:t>
            </a:r>
            <a:br>
              <a:rPr lang="en-US" dirty="0" smtClean="0"/>
            </a:br>
            <a:r>
              <a:rPr lang="en-US" dirty="0" smtClean="0"/>
              <a:t>Matter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62500"/>
            <a:ext cx="6400800" cy="1752600"/>
          </a:xfrm>
        </p:spPr>
        <p:txBody>
          <a:bodyPr/>
          <a:lstStyle/>
          <a:p>
            <a:r>
              <a:rPr lang="en-US" dirty="0" smtClean="0"/>
              <a:t>Atomic Structure, Isotopes, Periodic Table, Valence Electrons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362" b="84262" l="10000" r="90000"/>
                    </a14:imgEffect>
                  </a14:imgLayer>
                </a14:imgProps>
              </a:ext>
            </a:extLst>
          </a:blip>
          <a:srcRect b="6376"/>
          <a:stretch/>
        </p:blipFill>
        <p:spPr>
          <a:xfrm>
            <a:off x="3379087" y="0"/>
            <a:ext cx="5764913" cy="454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296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Levels and Valence Electrons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004696"/>
              </p:ext>
            </p:extLst>
          </p:nvPr>
        </p:nvGraphicFramePr>
        <p:xfrm>
          <a:off x="457200" y="1632806"/>
          <a:ext cx="8229600" cy="4974435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743200"/>
                <a:gridCol w="2743200"/>
                <a:gridCol w="2743200"/>
              </a:tblGrid>
              <a:tr h="99488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94887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1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2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94887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2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8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94887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3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8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94887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4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18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90225" t="8864" r="-90225"/>
          <a:stretch/>
        </p:blipFill>
        <p:spPr>
          <a:xfrm>
            <a:off x="4951927" y="2482447"/>
            <a:ext cx="4581525" cy="4124794"/>
          </a:xfrm>
        </p:spPr>
      </p:pic>
      <p:cxnSp>
        <p:nvCxnSpPr>
          <p:cNvPr id="5" name="Straight Connector 4"/>
          <p:cNvCxnSpPr/>
          <p:nvPr/>
        </p:nvCxnSpPr>
        <p:spPr>
          <a:xfrm>
            <a:off x="5810601" y="2617153"/>
            <a:ext cx="19240" cy="39900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961499" y="2617153"/>
            <a:ext cx="19240" cy="39900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7200" y="1924377"/>
            <a:ext cx="2217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Energy Level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93906" y="1613562"/>
            <a:ext cx="24435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FF"/>
                </a:solidFill>
              </a:rPr>
              <a:t>Number of Electrons</a:t>
            </a: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03005" y="1613562"/>
            <a:ext cx="2539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FF"/>
                </a:solidFill>
              </a:rPr>
              <a:t>Illustration</a:t>
            </a:r>
            <a:endParaRPr lang="en-US" sz="2800" b="1" dirty="0">
              <a:solidFill>
                <a:srgbClr val="FFFFFF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845114" y="3843449"/>
            <a:ext cx="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2878" y="3843449"/>
            <a:ext cx="3429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473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96838" y="0"/>
          <a:ext cx="8950325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Document" r:id="rId3" imgW="9289642" imgH="7117726" progId="Word.Document.12">
                  <p:embed/>
                </p:oleObj>
              </mc:Choice>
              <mc:Fallback>
                <p:oleObj name="Document" r:id="rId3" imgW="9289642" imgH="7117726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838" y="0"/>
                        <a:ext cx="8950325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1682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6524885"/>
              </p:ext>
            </p:extLst>
          </p:nvPr>
        </p:nvGraphicFramePr>
        <p:xfrm>
          <a:off x="156308" y="0"/>
          <a:ext cx="8987692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Document" r:id="rId3" imgW="9835880" imgH="6910882" progId="Word.Document.8">
                  <p:embed/>
                </p:oleObj>
              </mc:Choice>
              <mc:Fallback>
                <p:oleObj name="Document" r:id="rId3" imgW="9835880" imgH="691088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308" y="0"/>
                        <a:ext cx="8987692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520492" y="5753888"/>
            <a:ext cx="5695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Complete Energy Level Sheet!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74275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How are elements organized?</a:t>
            </a:r>
            <a:r>
              <a:rPr lang="en-US" dirty="0">
                <a:latin typeface="Calibri" charset="0"/>
              </a:rPr>
              <a:t/>
            </a:r>
            <a:br>
              <a:rPr lang="en-US" dirty="0">
                <a:latin typeface="Calibri" charset="0"/>
              </a:rPr>
            </a:br>
            <a:r>
              <a:rPr lang="en-US" sz="1300" dirty="0">
                <a:latin typeface="Calibri" charset="0"/>
              </a:rPr>
              <a:t>(Review your </a:t>
            </a:r>
            <a:r>
              <a:rPr lang="en-US" sz="1300" dirty="0" smtClean="0">
                <a:latin typeface="Calibri" charset="0"/>
              </a:rPr>
              <a:t>Energy Level Worksheet.  </a:t>
            </a:r>
            <a:r>
              <a:rPr lang="en-US" sz="1300" dirty="0">
                <a:latin typeface="Calibri" charset="0"/>
              </a:rPr>
              <a:t>What trends did you notice</a:t>
            </a:r>
            <a:r>
              <a:rPr lang="en-US" sz="1300" dirty="0" smtClean="0">
                <a:latin typeface="Calibri" charset="0"/>
              </a:rPr>
              <a:t>?</a:t>
            </a:r>
            <a:endParaRPr lang="en-US" sz="1300" dirty="0">
              <a:latin typeface="Calibri" charset="0"/>
            </a:endParaRPr>
          </a:p>
        </p:txBody>
      </p:sp>
      <p:pic>
        <p:nvPicPr>
          <p:cNvPr id="12291" name="Picture 7" descr="periodic_tabl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00200"/>
            <a:ext cx="6096000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8443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in the Periodic Table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398099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/>
              <a:buChar char="•"/>
              <a:defRPr/>
            </a:pPr>
            <a:r>
              <a:rPr lang="en-US" sz="3600" dirty="0"/>
              <a:t>Valence electrons increase across rows; least</a:t>
            </a:r>
            <a:r>
              <a:rPr lang="en-US" sz="3600" dirty="0" smtClean="0">
                <a:sym typeface="Wingdings" pitchFamily="2" charset="2"/>
              </a:rPr>
              <a:t> most stable</a:t>
            </a:r>
            <a:endParaRPr lang="en-US" sz="3600" dirty="0"/>
          </a:p>
          <a:p>
            <a:pPr marL="571500" indent="-571500">
              <a:buFont typeface="Arial"/>
              <a:buChar char="•"/>
              <a:defRPr/>
            </a:pPr>
            <a:r>
              <a:rPr lang="en-US" sz="3600" dirty="0"/>
              <a:t>Elements </a:t>
            </a:r>
            <a:r>
              <a:rPr lang="en-US" sz="3600" dirty="0" smtClean="0"/>
              <a:t>with same </a:t>
            </a:r>
            <a:r>
              <a:rPr lang="en-US" sz="3600" dirty="0"/>
              <a:t># of VE down columns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538" y="3429423"/>
            <a:ext cx="4669692" cy="3133545"/>
          </a:xfrm>
          <a:prstGeom prst="rect">
            <a:avLst/>
          </a:prstGeom>
        </p:spPr>
      </p:pic>
      <p:cxnSp>
        <p:nvCxnSpPr>
          <p:cNvPr id="6" name="Elbow Connector 5"/>
          <p:cNvCxnSpPr/>
          <p:nvPr/>
        </p:nvCxnSpPr>
        <p:spPr>
          <a:xfrm rot="5400000">
            <a:off x="6921289" y="3121480"/>
            <a:ext cx="361885" cy="254002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tx1">
                <a:lumMod val="90000"/>
                <a:lumOff val="1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8881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021" y="2803095"/>
            <a:ext cx="3822779" cy="35689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Anything that has volume and takes up space</a:t>
            </a:r>
          </a:p>
          <a:p>
            <a:pPr lvl="1"/>
            <a:r>
              <a:rPr lang="en-US" dirty="0" smtClean="0"/>
              <a:t>everything in the physical world that surrounds you is composed of matter</a:t>
            </a:r>
          </a:p>
          <a:p>
            <a:r>
              <a:rPr lang="en-US" dirty="0" smtClean="0"/>
              <a:t>States of Matter:</a:t>
            </a:r>
          </a:p>
          <a:p>
            <a:pPr lvl="1"/>
            <a:r>
              <a:rPr lang="en-US" dirty="0" smtClean="0"/>
              <a:t>solid</a:t>
            </a:r>
          </a:p>
          <a:p>
            <a:pPr lvl="1"/>
            <a:r>
              <a:rPr lang="en-US" dirty="0" smtClean="0"/>
              <a:t>liquid</a:t>
            </a:r>
          </a:p>
          <a:p>
            <a:pPr lvl="1"/>
            <a:r>
              <a:rPr lang="en-US" dirty="0" smtClean="0"/>
              <a:t>gas</a:t>
            </a:r>
          </a:p>
          <a:p>
            <a:pPr lvl="1"/>
            <a:r>
              <a:rPr lang="en-US" dirty="0" smtClean="0"/>
              <a:t>plasma</a:t>
            </a:r>
          </a:p>
        </p:txBody>
      </p:sp>
    </p:spTree>
    <p:extLst>
      <p:ext uri="{BB962C8B-B14F-4D97-AF65-F5344CB8AC3E}">
        <p14:creationId xmlns:p14="http://schemas.microsoft.com/office/powerpoint/2010/main" val="2754155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</a:t>
            </a:r>
            <a:r>
              <a:rPr lang="en-US" u="sng" dirty="0" smtClean="0"/>
              <a:t>matter</a:t>
            </a:r>
            <a:r>
              <a:rPr lang="en-US" dirty="0" smtClean="0"/>
              <a:t> is made of substances called </a:t>
            </a:r>
            <a:r>
              <a:rPr lang="en-US" u="sng" dirty="0" smtClean="0"/>
              <a:t>elements</a:t>
            </a:r>
          </a:p>
          <a:p>
            <a:pPr lvl="1"/>
            <a:r>
              <a:rPr lang="en-US" u="sng" dirty="0" smtClean="0"/>
              <a:t>element</a:t>
            </a:r>
            <a:r>
              <a:rPr lang="en-US" dirty="0" smtClean="0"/>
              <a:t>: substance that cannot be broken down into </a:t>
            </a:r>
            <a:r>
              <a:rPr lang="en-US" dirty="0" err="1" smtClean="0"/>
              <a:t>simplier</a:t>
            </a:r>
            <a:r>
              <a:rPr lang="en-US" dirty="0" smtClean="0"/>
              <a:t> substances by </a:t>
            </a:r>
            <a:r>
              <a:rPr lang="en-US" b="1" dirty="0" smtClean="0"/>
              <a:t>physical or chemical means.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2099" y="3789362"/>
            <a:ext cx="4391505" cy="272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66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Atom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smallest portion of an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element that retains its chemical properties is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called an </a:t>
            </a:r>
            <a:r>
              <a:rPr lang="en-US" u="sng" dirty="0" smtClean="0"/>
              <a:t>atom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Composed of subatomic particles </a:t>
            </a:r>
          </a:p>
          <a:p>
            <a:pPr lvl="2"/>
            <a:r>
              <a:rPr lang="en-US" b="1" dirty="0"/>
              <a:t>P</a:t>
            </a:r>
            <a:r>
              <a:rPr lang="en-US" b="1" dirty="0" smtClean="0"/>
              <a:t>roton</a:t>
            </a:r>
            <a:r>
              <a:rPr lang="en-US" dirty="0" smtClean="0"/>
              <a:t>: carries a positive (</a:t>
            </a:r>
            <a:r>
              <a:rPr lang="en-US" b="1" dirty="0" smtClean="0"/>
              <a:t>+</a:t>
            </a:r>
            <a:r>
              <a:rPr lang="en-US" dirty="0" smtClean="0"/>
              <a:t>) charge</a:t>
            </a:r>
          </a:p>
          <a:p>
            <a:pPr lvl="2"/>
            <a:r>
              <a:rPr lang="en-US" b="1" dirty="0"/>
              <a:t>N</a:t>
            </a:r>
            <a:r>
              <a:rPr lang="en-US" b="1" dirty="0" smtClean="0"/>
              <a:t>eutron</a:t>
            </a:r>
            <a:r>
              <a:rPr lang="en-US" dirty="0" smtClean="0"/>
              <a:t>: uncharged particle (</a:t>
            </a:r>
            <a:r>
              <a:rPr lang="en-US" b="1" dirty="0" smtClean="0"/>
              <a:t>neutral</a:t>
            </a:r>
            <a:r>
              <a:rPr lang="en-US" dirty="0" smtClean="0"/>
              <a:t>)</a:t>
            </a:r>
          </a:p>
          <a:p>
            <a:pPr lvl="2"/>
            <a:r>
              <a:rPr lang="en-US" b="1" dirty="0"/>
              <a:t>E</a:t>
            </a:r>
            <a:r>
              <a:rPr lang="en-US" b="1" dirty="0" smtClean="0"/>
              <a:t>lectron</a:t>
            </a:r>
            <a:r>
              <a:rPr lang="en-US" dirty="0" smtClean="0"/>
              <a:t>: carries a negative (</a:t>
            </a:r>
            <a:r>
              <a:rPr lang="en-US" b="1" dirty="0" smtClean="0"/>
              <a:t>-</a:t>
            </a:r>
            <a:r>
              <a:rPr lang="en-US" dirty="0" smtClean="0"/>
              <a:t>) charge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nucleus</a:t>
            </a:r>
            <a:r>
              <a:rPr lang="en-US" dirty="0" smtClean="0"/>
              <a:t> contains the </a:t>
            </a:r>
            <a:r>
              <a:rPr lang="en-US" b="1" dirty="0" smtClean="0"/>
              <a:t>protons</a:t>
            </a:r>
            <a:r>
              <a:rPr lang="en-US" dirty="0" smtClean="0"/>
              <a:t> and </a:t>
            </a:r>
            <a:r>
              <a:rPr lang="en-US" b="1" dirty="0" smtClean="0"/>
              <a:t>neutrons.</a:t>
            </a:r>
          </a:p>
          <a:p>
            <a:r>
              <a:rPr lang="en-US" dirty="0" smtClean="0"/>
              <a:t>Atoms are</a:t>
            </a:r>
            <a:r>
              <a:rPr lang="en-US" b="1" dirty="0" smtClean="0"/>
              <a:t> neutral </a:t>
            </a:r>
            <a:r>
              <a:rPr lang="en-US" dirty="0" smtClean="0"/>
              <a:t>because they have the same # of P and N so the charges cancel each other out.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6082" y="274638"/>
            <a:ext cx="2263676" cy="1811449"/>
          </a:xfrm>
          <a:prstGeom prst="rect">
            <a:avLst/>
          </a:prstGeom>
          <a:ln>
            <a:solidFill>
              <a:srgbClr val="103154"/>
            </a:solidFill>
          </a:ln>
        </p:spPr>
      </p:pic>
    </p:spTree>
    <p:extLst>
      <p:ext uri="{BB962C8B-B14F-4D97-AF65-F5344CB8AC3E}">
        <p14:creationId xmlns:p14="http://schemas.microsoft.com/office/powerpoint/2010/main" val="2860770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Put It All Together…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29284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6510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550" y="90256"/>
            <a:ext cx="8229600" cy="1143000"/>
          </a:xfrm>
        </p:spPr>
        <p:txBody>
          <a:bodyPr/>
          <a:lstStyle/>
          <a:p>
            <a:r>
              <a:rPr lang="en-US" dirty="0" smtClean="0"/>
              <a:t>Atoms and the Periodic Table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               </a:t>
            </a:r>
            <a:endParaRPr 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8" t="38297" r="65840" b="36458"/>
          <a:stretch>
            <a:fillRect/>
          </a:stretch>
        </p:blipFill>
        <p:spPr bwMode="auto">
          <a:xfrm>
            <a:off x="863743" y="1149487"/>
            <a:ext cx="3003550" cy="267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3867293" y="3120018"/>
            <a:ext cx="43053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latin typeface="Times New Roman" charset="0"/>
              </a:rPr>
              <a:t>Atomic Mass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867293" y="2474119"/>
            <a:ext cx="43053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latin typeface="Times New Roman" charset="0"/>
              </a:rPr>
              <a:t>Name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867293" y="1854368"/>
            <a:ext cx="43053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latin typeface="Times New Roman" charset="0"/>
              </a:rPr>
              <a:t>Symbol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867293" y="1310481"/>
            <a:ext cx="43053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latin typeface="Times New Roman" charset="0"/>
              </a:rPr>
              <a:t>Atomic Number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4375" y="4156501"/>
            <a:ext cx="90994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charset="0"/>
              </a:rPr>
              <a:t>Atomic number equals the number of </a:t>
            </a:r>
            <a:r>
              <a:rPr lang="en-US" sz="2400" dirty="0" smtClean="0">
                <a:latin typeface="Times New Roman" charset="0"/>
              </a:rPr>
              <a:t>__</a:t>
            </a:r>
            <a:r>
              <a:rPr lang="en-US" sz="2400" b="1" u="sng" dirty="0" smtClean="0">
                <a:latin typeface="Times New Roman" charset="0"/>
              </a:rPr>
              <a:t>protons</a:t>
            </a:r>
            <a:r>
              <a:rPr lang="en-US" sz="2400" dirty="0" smtClean="0">
                <a:latin typeface="Times New Roman" charset="0"/>
              </a:rPr>
              <a:t>____ </a:t>
            </a:r>
            <a:r>
              <a:rPr lang="en-US" sz="2400" dirty="0">
                <a:latin typeface="Times New Roman" charset="0"/>
              </a:rPr>
              <a:t>or </a:t>
            </a:r>
            <a:r>
              <a:rPr lang="en-US" sz="2400" dirty="0" smtClean="0">
                <a:latin typeface="Times New Roman" charset="0"/>
              </a:rPr>
              <a:t>_</a:t>
            </a:r>
            <a:r>
              <a:rPr lang="en-US" sz="2400" b="1" u="sng" dirty="0" smtClean="0">
                <a:latin typeface="Times New Roman" charset="0"/>
              </a:rPr>
              <a:t>electrons</a:t>
            </a:r>
            <a:r>
              <a:rPr lang="en-US" sz="2400" dirty="0" smtClean="0">
                <a:latin typeface="Times New Roman" charset="0"/>
              </a:rPr>
              <a:t>__</a:t>
            </a:r>
            <a:r>
              <a:rPr lang="en-US" sz="2400" dirty="0">
                <a:latin typeface="Times New Roman" charset="0"/>
              </a:rPr>
              <a:t>.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4593" y="4956244"/>
            <a:ext cx="909940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charset="0"/>
              </a:rPr>
              <a:t>Atomic mass equals the number of </a:t>
            </a:r>
            <a:r>
              <a:rPr lang="en-US" sz="2400" dirty="0" smtClean="0">
                <a:latin typeface="Times New Roman" charset="0"/>
              </a:rPr>
              <a:t>___</a:t>
            </a:r>
            <a:r>
              <a:rPr lang="en-US" sz="2400" b="1" u="sng" dirty="0" smtClean="0">
                <a:latin typeface="Times New Roman" charset="0"/>
              </a:rPr>
              <a:t>protons</a:t>
            </a:r>
            <a:r>
              <a:rPr lang="en-US" sz="2400" dirty="0" smtClean="0">
                <a:latin typeface="Times New Roman" charset="0"/>
              </a:rPr>
              <a:t>___ </a:t>
            </a:r>
            <a:r>
              <a:rPr lang="en-US" sz="2400" dirty="0">
                <a:latin typeface="Times New Roman" charset="0"/>
              </a:rPr>
              <a:t>+ </a:t>
            </a:r>
            <a:r>
              <a:rPr lang="en-US" sz="2400" dirty="0" smtClean="0">
                <a:latin typeface="Times New Roman" charset="0"/>
              </a:rPr>
              <a:t>__</a:t>
            </a:r>
            <a:r>
              <a:rPr lang="en-US" sz="2400" b="1" u="sng" dirty="0" smtClean="0">
                <a:latin typeface="Times New Roman" charset="0"/>
              </a:rPr>
              <a:t>neutrons</a:t>
            </a:r>
            <a:r>
              <a:rPr lang="en-US" sz="2400" dirty="0" smtClean="0">
                <a:latin typeface="Times New Roman" charset="0"/>
              </a:rPr>
              <a:t>____.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charset="0"/>
              </a:rPr>
              <a:t> </a:t>
            </a:r>
            <a:r>
              <a:rPr lang="en-US" sz="2400" dirty="0" smtClean="0">
                <a:latin typeface="Times New Roman" charset="0"/>
              </a:rPr>
              <a:t>        *the mass of the electrons is ignored because it is so small</a:t>
            </a:r>
            <a:endParaRPr lang="en-US" sz="240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138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</a:t>
            </a:r>
            <a:r>
              <a:rPr lang="fr-FR" dirty="0" smtClean="0"/>
              <a:t>’s Practice: </a:t>
            </a:r>
            <a:r>
              <a:rPr lang="fr-FR" dirty="0" err="1" smtClean="0"/>
              <a:t>Atoms</a:t>
            </a:r>
            <a:r>
              <a:rPr lang="fr-FR" dirty="0" smtClean="0"/>
              <a:t> </a:t>
            </a:r>
            <a:r>
              <a:rPr lang="fr-FR" dirty="0" err="1" smtClean="0"/>
              <a:t>Family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t="25000" r="7813" b="26042"/>
          <a:stretch>
            <a:fillRect/>
          </a:stretch>
        </p:blipFill>
        <p:spPr bwMode="auto">
          <a:xfrm>
            <a:off x="165309" y="1417639"/>
            <a:ext cx="8978691" cy="4748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6531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Isotopes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Elements that have </a:t>
            </a:r>
            <a:r>
              <a:rPr lang="en-US" b="1" dirty="0" smtClean="0"/>
              <a:t>different 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number of neutrons</a:t>
            </a:r>
            <a:r>
              <a:rPr lang="en-US" dirty="0" smtClean="0"/>
              <a:t> but the 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same number of protons </a:t>
            </a:r>
            <a:r>
              <a:rPr lang="en-US" dirty="0" smtClean="0"/>
              <a:t>are called </a:t>
            </a:r>
            <a:r>
              <a:rPr lang="en-US" u="sng" dirty="0" smtClean="0"/>
              <a:t>isotopes.</a:t>
            </a:r>
          </a:p>
          <a:p>
            <a:pPr lvl="1"/>
            <a:r>
              <a:rPr lang="en-US" dirty="0" smtClean="0"/>
              <a:t>this change in neutrons does not affect the chemical characteristics </a:t>
            </a:r>
            <a:r>
              <a:rPr lang="en-US" dirty="0" smtClean="0">
                <a:sym typeface="Wingdings"/>
              </a:rPr>
              <a:t> the mass of the atom </a:t>
            </a:r>
            <a:r>
              <a:rPr lang="en-US" u="sng" dirty="0" smtClean="0">
                <a:sym typeface="Wingdings"/>
              </a:rPr>
              <a:t>IS</a:t>
            </a:r>
            <a:r>
              <a:rPr lang="en-US" dirty="0" smtClean="0">
                <a:sym typeface="Wingdings"/>
              </a:rPr>
              <a:t> affected.</a:t>
            </a:r>
          </a:p>
          <a:p>
            <a:pPr lvl="2"/>
            <a:r>
              <a:rPr lang="en-US" dirty="0" smtClean="0">
                <a:sym typeface="Wingdings"/>
              </a:rPr>
              <a:t>Carbon (atomic # 6) has a mass of 12 and normally has 6 N . </a:t>
            </a:r>
            <a:endParaRPr lang="en-US" dirty="0">
              <a:sym typeface="Wingdings"/>
            </a:endParaRPr>
          </a:p>
          <a:p>
            <a:pPr lvl="3"/>
            <a:r>
              <a:rPr lang="en-US" dirty="0" smtClean="0">
                <a:sym typeface="Wingdings"/>
              </a:rPr>
              <a:t>Isotope of Carbon has a mass of 14 and 8 N  this isotope is called Carbon 14.</a:t>
            </a:r>
          </a:p>
          <a:p>
            <a:pPr lvl="3">
              <a:buFont typeface="Arial" pitchFamily="34" charset="0"/>
              <a:buChar char="•"/>
              <a:defRPr/>
            </a:pPr>
            <a:r>
              <a:rPr lang="en-US" sz="2100" dirty="0">
                <a:solidFill>
                  <a:srgbClr val="FF0000"/>
                </a:solidFill>
              </a:rPr>
              <a:t>Videos:  </a:t>
            </a:r>
            <a:r>
              <a:rPr lang="en-US" sz="2100" dirty="0">
                <a:solidFill>
                  <a:srgbClr val="FF0000"/>
                </a:solidFill>
                <a:hlinkClick r:id="rId2"/>
              </a:rPr>
              <a:t>1</a:t>
            </a:r>
            <a:r>
              <a:rPr lang="en-US" sz="2100" dirty="0">
                <a:solidFill>
                  <a:srgbClr val="FF0000"/>
                </a:solidFill>
              </a:rPr>
              <a:t>, </a:t>
            </a:r>
            <a:r>
              <a:rPr lang="en-US" sz="2100" dirty="0">
                <a:solidFill>
                  <a:srgbClr val="FF0000"/>
                </a:solidFill>
                <a:hlinkClick r:id="rId3"/>
              </a:rPr>
              <a:t>2</a:t>
            </a:r>
            <a:endParaRPr lang="en-US" sz="2100" dirty="0">
              <a:solidFill>
                <a:srgbClr val="FF0000"/>
              </a:solidFill>
            </a:endParaRPr>
          </a:p>
          <a:p>
            <a:r>
              <a:rPr lang="en-US" dirty="0" smtClean="0">
                <a:sym typeface="Wingdings"/>
              </a:rPr>
              <a:t>The nuclei of some isotopes are unstable and decay  this process emits energy (radiation).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9971" y="274638"/>
            <a:ext cx="3048000" cy="2286000"/>
          </a:xfrm>
          <a:prstGeom prst="rect">
            <a:avLst/>
          </a:prstGeom>
          <a:ln>
            <a:solidFill>
              <a:srgbClr val="103154"/>
            </a:solidFill>
          </a:ln>
        </p:spPr>
      </p:pic>
      <p:cxnSp>
        <p:nvCxnSpPr>
          <p:cNvPr id="6" name="Elbow Connector 5"/>
          <p:cNvCxnSpPr/>
          <p:nvPr/>
        </p:nvCxnSpPr>
        <p:spPr>
          <a:xfrm flipV="1">
            <a:off x="3945465" y="2748405"/>
            <a:ext cx="4568812" cy="1998842"/>
          </a:xfrm>
          <a:prstGeom prst="bentConnector3">
            <a:avLst>
              <a:gd name="adj1" fmla="val 100120"/>
            </a:avLst>
          </a:prstGeom>
          <a:ln w="38100" cmpd="sng">
            <a:solidFill>
              <a:schemeClr val="accent1">
                <a:lumMod val="75000"/>
              </a:schemeClr>
            </a:solidFill>
            <a:tailEnd type="triangle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7245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Visualizing Atoms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u="sng" dirty="0" smtClean="0">
                <a:ea typeface="+mn-ea"/>
              </a:rPr>
              <a:t>Energy Levels</a:t>
            </a:r>
            <a:r>
              <a:rPr lang="en-US" dirty="0" smtClean="0">
                <a:ea typeface="+mn-ea"/>
              </a:rPr>
              <a:t>: zones around nucleus where electrons are likely to be found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Simplest rules: 2, 8, 8, 18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True 2, 8, 18, 32 filling rules learned in Chemistry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u="sng" dirty="0" smtClean="0">
                <a:ea typeface="+mn-ea"/>
              </a:rPr>
              <a:t>Valence electrons</a:t>
            </a:r>
            <a:r>
              <a:rPr lang="en-US" dirty="0" smtClean="0">
                <a:ea typeface="+mn-ea"/>
              </a:rPr>
              <a:t>: electrons in outermost </a:t>
            </a:r>
            <a:r>
              <a:rPr lang="en-US" dirty="0" smtClean="0"/>
              <a:t>energy level</a:t>
            </a:r>
            <a:endParaRPr lang="en-US" dirty="0" smtClean="0">
              <a:ea typeface="+mn-ea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i="1" dirty="0" smtClean="0">
                <a:ea typeface="+mn-ea"/>
              </a:rPr>
              <a:t>Determines</a:t>
            </a:r>
            <a:r>
              <a:rPr lang="en-US" dirty="0" smtClean="0">
                <a:ea typeface="+mn-ea"/>
              </a:rPr>
              <a:t> chemical behavior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i="1" dirty="0" smtClean="0">
                <a:ea typeface="+mn-ea"/>
              </a:rPr>
              <a:t>Predicts</a:t>
            </a:r>
            <a:r>
              <a:rPr lang="en-US" dirty="0" smtClean="0">
                <a:ea typeface="+mn-ea"/>
              </a:rPr>
              <a:t> how elements will behave with others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Elements with same number of </a:t>
            </a:r>
            <a:r>
              <a:rPr lang="en-US" dirty="0" smtClean="0"/>
              <a:t>valence e</a:t>
            </a:r>
            <a:r>
              <a:rPr lang="en-US" sz="3500" b="1" baseline="30000" dirty="0" smtClean="0"/>
              <a:t>-</a:t>
            </a:r>
            <a:r>
              <a:rPr lang="en-US" dirty="0" smtClean="0">
                <a:ea typeface="+mn-ea"/>
              </a:rPr>
              <a:t> behave in similar ways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accent5">
                    <a:lumMod val="75000"/>
                  </a:schemeClr>
                </a:solidFill>
                <a:ea typeface="+mn-ea"/>
              </a:rPr>
              <a:t>Bohr model</a:t>
            </a:r>
          </a:p>
        </p:txBody>
      </p:sp>
    </p:spTree>
    <p:extLst>
      <p:ext uri="{BB962C8B-B14F-4D97-AF65-F5344CB8AC3E}">
        <p14:creationId xmlns:p14="http://schemas.microsoft.com/office/powerpoint/2010/main" val="1278953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777</TotalTime>
  <Words>442</Words>
  <Application>Microsoft Macintosh PowerPoint</Application>
  <PresentationFormat>On-screen Show (4:3)</PresentationFormat>
  <Paragraphs>73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Document</vt:lpstr>
      <vt:lpstr>Chapter 4: Matter</vt:lpstr>
      <vt:lpstr>Matter</vt:lpstr>
      <vt:lpstr>Elements</vt:lpstr>
      <vt:lpstr>Atom</vt:lpstr>
      <vt:lpstr>Let’s Put It All Together…</vt:lpstr>
      <vt:lpstr>Atoms and the Periodic Table</vt:lpstr>
      <vt:lpstr>Let’s Practice: Atoms Family</vt:lpstr>
      <vt:lpstr>Isotopes</vt:lpstr>
      <vt:lpstr>Visualizing Atoms</vt:lpstr>
      <vt:lpstr>Energy Levels and Valence Electrons</vt:lpstr>
      <vt:lpstr>PowerPoint Presentation</vt:lpstr>
      <vt:lpstr>PowerPoint Presentation</vt:lpstr>
      <vt:lpstr>How are elements organized? (Review your Energy Level Worksheet.  What trends did you notice?</vt:lpstr>
      <vt:lpstr>Trends in the Periodic Table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Science Faculty</cp:lastModifiedBy>
  <cp:revision>56</cp:revision>
  <dcterms:created xsi:type="dcterms:W3CDTF">2010-04-12T23:12:02Z</dcterms:created>
  <dcterms:modified xsi:type="dcterms:W3CDTF">2012-10-18T13:00:48Z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